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76" r:id="rId3"/>
    <p:sldId id="279" r:id="rId4"/>
    <p:sldId id="289" r:id="rId5"/>
    <p:sldId id="292" r:id="rId6"/>
    <p:sldId id="293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NTER" initials="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86380" autoAdjust="0"/>
  </p:normalViewPr>
  <p:slideViewPr>
    <p:cSldViewPr>
      <p:cViewPr>
        <p:scale>
          <a:sx n="42" d="100"/>
          <a:sy n="42" d="100"/>
        </p:scale>
        <p:origin x="-94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11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12202-9795-4156-9FDF-1FAFD7A1D09C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12A70-D107-443A-9E3B-1FF8F1E25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82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182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на этом слайде, если будет необходимость, можно рассказать о результативности программ РВ : у малыша гидроцефалия, маме предлагали отказаться. В нашем центре наблюдался  с 6 месяцев. Сейчас – перешел в 3 класс обычной общеобразовательной школы, читает быстрее всех в классе,  пишет без ошибок (врожденная грамотность), в музыкальной школе занимается на баяне, сам пишет песни, хорошо поет,  замечательно читает стихи. Правда с математикой сложно, приходится </a:t>
            </a:r>
            <a:r>
              <a:rPr lang="ru-RU" smtClean="0"/>
              <a:t>маме помогать.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12A70-D107-443A-9E3B-1FF8F1E25F7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28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krasclp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8036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/>
              <a:t>«Красноярский центр лечебной педагогики» </a:t>
            </a:r>
            <a:br>
              <a:rPr lang="ru-RU" sz="1800" b="1" dirty="0"/>
            </a:br>
            <a:r>
              <a:rPr lang="ru-RU" sz="1800" dirty="0"/>
              <a:t>Региональная общественная организация </a:t>
            </a:r>
            <a:br>
              <a:rPr lang="ru-RU" sz="1800" dirty="0"/>
            </a:br>
            <a:r>
              <a:rPr lang="en-US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Развитие сети служб раннего вмешательства в Красноярском крае</a:t>
            </a:r>
            <a:r>
              <a:rPr lang="en-US" b="1" dirty="0" smtClean="0"/>
              <a:t>.                                           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2400" dirty="0" smtClean="0"/>
              <a:t>Как </a:t>
            </a:r>
            <a:r>
              <a:rPr lang="ru-RU" sz="2400" dirty="0"/>
              <a:t>обеспечить доступность </a:t>
            </a:r>
            <a:r>
              <a:rPr lang="ru-RU" sz="2400" dirty="0" smtClean="0"/>
              <a:t>услуги</a:t>
            </a:r>
            <a:r>
              <a:rPr lang="ru-RU" sz="2400" dirty="0"/>
              <a:t>?</a:t>
            </a:r>
            <a:endParaRPr lang="ru-RU" sz="24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 smtClean="0"/>
              <a:t> </a:t>
            </a:r>
            <a:endParaRPr lang="ru-RU" sz="2400" b="1" dirty="0"/>
          </a:p>
          <a:p>
            <a:pPr marL="0" indent="0" algn="r">
              <a:buNone/>
            </a:pPr>
            <a:r>
              <a:rPr lang="ru-RU" sz="1800" dirty="0">
                <a:latin typeface="Helvetica Neue" pitchFamily="1" charset="0"/>
              </a:rPr>
              <a:t>Оксана </a:t>
            </a:r>
            <a:r>
              <a:rPr lang="ru-RU" sz="1800" dirty="0" smtClean="0">
                <a:latin typeface="Helvetica Neue" pitchFamily="1" charset="0"/>
              </a:rPr>
              <a:t>Матвеева</a:t>
            </a:r>
          </a:p>
          <a:p>
            <a:pPr marL="0" indent="0" algn="r">
              <a:buNone/>
            </a:pPr>
            <a:r>
              <a:rPr lang="ru-RU" sz="1800" dirty="0" smtClean="0">
                <a:latin typeface="Helvetica Neue" pitchFamily="1" charset="0"/>
              </a:rPr>
              <a:t>председатель правления, психолог</a:t>
            </a:r>
            <a:endParaRPr lang="ru-RU" sz="1800" dirty="0">
              <a:latin typeface="Helvetica Neue" pitchFamily="1" charset="0"/>
            </a:endParaRPr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4" name="Рисунок 3" descr="Untitled-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48685"/>
            <a:ext cx="478408" cy="544005"/>
          </a:xfrm>
          <a:prstGeom prst="rect">
            <a:avLst/>
          </a:prstGeom>
          <a:noFill/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324148" y="5885073"/>
            <a:ext cx="8362652" cy="626195"/>
          </a:xfrm>
          <a:prstGeom prst="rect">
            <a:avLst/>
          </a:prstGeom>
          <a:solidFill>
            <a:srgbClr val="D30547"/>
          </a:solidFill>
          <a:ln w="28575" cap="flat">
            <a:solidFill>
              <a:srgbClr val="D30547"/>
            </a:solidFill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D30547"/>
              </a:buClr>
              <a:buFont typeface="Helvetica Neue" pitchFamily="1" charset="0"/>
              <a:buNone/>
            </a:pPr>
            <a:r>
              <a:rPr lang="ru-RU" sz="1687" b="1" smtClean="0">
                <a:solidFill>
                  <a:srgbClr val="FFFFFF"/>
                </a:solidFill>
                <a:sym typeface="Helvetica Neue" pitchFamily="1" charset="0"/>
              </a:rPr>
              <a:t>Каждый ребенок имеет право на детство</a:t>
            </a:r>
            <a:endParaRPr lang="ru-RU" sz="1687" b="1" dirty="0">
              <a:solidFill>
                <a:srgbClr val="FFFFFF"/>
              </a:solidFill>
              <a:sym typeface="Helvetica Neue" pitchFamily="1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1157290" cy="1076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068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118319" y="1011288"/>
            <a:ext cx="184729" cy="77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spAutoFit/>
          </a:bodyPr>
          <a:lstStyle/>
          <a:p>
            <a:pPr defTabSz="456514"/>
            <a:endParaRPr lang="ru-RU" sz="443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71041" y="442019"/>
            <a:ext cx="7987605" cy="607219"/>
          </a:xfrm>
        </p:spPr>
        <p:txBody>
          <a:bodyPr/>
          <a:lstStyle/>
          <a:p>
            <a:pPr>
              <a:buClr>
                <a:srgbClr val="D30547"/>
              </a:buClr>
            </a:pPr>
            <a:r>
              <a:rPr lang="ru-RU" sz="2531" dirty="0"/>
              <a:t> Служба </a:t>
            </a:r>
            <a:r>
              <a:rPr lang="ru-RU" sz="2531" dirty="0" smtClean="0"/>
              <a:t>ранней помощи</a:t>
            </a:r>
            <a:endParaRPr lang="en-US" sz="2531" dirty="0">
              <a:sym typeface="Helvetica Neue" pitchFamily="1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5139" y="1252389"/>
            <a:ext cx="8445252" cy="445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91424" rIns="91424" bIns="91424"/>
          <a:lstStyle/>
          <a:p>
            <a:pPr defTabSz="426377">
              <a:spcBef>
                <a:spcPts val="422"/>
              </a:spcBef>
              <a:spcAft>
                <a:spcPts val="844"/>
              </a:spcAft>
              <a:buClr>
                <a:srgbClr val="CE2041"/>
              </a:buClr>
            </a:pPr>
            <a:endParaRPr lang="en-US" sz="2531" dirty="0">
              <a:solidFill>
                <a:srgbClr val="000000"/>
              </a:solidFill>
              <a:latin typeface="Helvetica Neue" pitchFamily="1" charset="0"/>
              <a:ea typeface="MS PGothic" pitchFamily="34" charset="-128"/>
              <a:sym typeface="Arial" pitchFamily="34" charset="0"/>
            </a:endParaRPr>
          </a:p>
          <a:p>
            <a:pPr defTabSz="426377">
              <a:spcBef>
                <a:spcPts val="422"/>
              </a:spcBef>
              <a:spcAft>
                <a:spcPts val="844"/>
              </a:spcAft>
              <a:buClr>
                <a:srgbClr val="CE2041"/>
              </a:buClr>
            </a:pPr>
            <a:endParaRPr lang="en-US" sz="2531" dirty="0">
              <a:solidFill>
                <a:srgbClr val="000000"/>
              </a:solidFill>
              <a:latin typeface="Helvetica Neue" pitchFamily="1" charset="0"/>
              <a:ea typeface="MS PGothic" pitchFamily="34" charset="-128"/>
              <a:sym typeface="Arial" pitchFamily="34" charset="0"/>
            </a:endParaRPr>
          </a:p>
          <a:p>
            <a:pPr defTabSz="426377">
              <a:spcBef>
                <a:spcPts val="422"/>
              </a:spcBef>
              <a:spcAft>
                <a:spcPts val="844"/>
              </a:spcAft>
              <a:buClr>
                <a:srgbClr val="CE2041"/>
              </a:buClr>
            </a:pPr>
            <a:r>
              <a:rPr lang="ru-RU" sz="2531" dirty="0">
                <a:solidFill>
                  <a:srgbClr val="000000"/>
                </a:solidFill>
                <a:latin typeface="Helvetica Neue" pitchFamily="1" charset="0"/>
                <a:ea typeface="MS PGothic" pitchFamily="34" charset="-128"/>
                <a:sym typeface="Arial" pitchFamily="34" charset="0"/>
              </a:rPr>
              <a:t> </a:t>
            </a:r>
            <a:endParaRPr lang="en-US" sz="2531" dirty="0">
              <a:solidFill>
                <a:srgbClr val="000000"/>
              </a:solidFill>
              <a:latin typeface="Helvetica Neue" pitchFamily="1" charset="0"/>
              <a:ea typeface="MS PGothic" pitchFamily="34" charset="-128"/>
              <a:sym typeface="Arial" pitchFamily="34" charset="0"/>
            </a:endParaRPr>
          </a:p>
          <a:p>
            <a:pPr defTabSz="426377">
              <a:spcBef>
                <a:spcPts val="422"/>
              </a:spcBef>
              <a:spcAft>
                <a:spcPts val="844"/>
              </a:spcAft>
              <a:buClr>
                <a:srgbClr val="CE2041"/>
              </a:buClr>
              <a:buFontTx/>
              <a:buChar char="•"/>
            </a:pPr>
            <a:endParaRPr lang="en-US" sz="1969" dirty="0">
              <a:solidFill>
                <a:srgbClr val="000000"/>
              </a:solidFill>
              <a:latin typeface="Helvetica Neue" pitchFamily="1" charset="0"/>
              <a:ea typeface="MS PGothic" pitchFamily="34" charset="-128"/>
              <a:sym typeface="Arial" pitchFamily="34" charset="0"/>
            </a:endParaRPr>
          </a:p>
          <a:p>
            <a:pPr defTabSz="426377">
              <a:spcBef>
                <a:spcPts val="422"/>
              </a:spcBef>
              <a:spcAft>
                <a:spcPts val="844"/>
              </a:spcAft>
              <a:buClr>
                <a:srgbClr val="CE2041"/>
              </a:buClr>
            </a:pPr>
            <a:endParaRPr lang="ru-RU" sz="1969" dirty="0">
              <a:solidFill>
                <a:srgbClr val="000000"/>
              </a:solidFill>
              <a:latin typeface="Helvetica Neue" pitchFamily="1" charset="0"/>
              <a:ea typeface="MS PGothic" pitchFamily="34" charset="-128"/>
              <a:sym typeface="Helvetica Neue" pitchFamily="1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624962" y="6380262"/>
            <a:ext cx="453182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5347CCD1-35C4-44A7-8258-898B48035B90}" type="slidenum">
              <a:rPr lang="en-US" sz="1125">
                <a:solidFill>
                  <a:srgbClr val="DE1F48"/>
                </a:solidFill>
                <a:latin typeface="Helvetica Neue" pitchFamily="1" charset="0"/>
              </a:rPr>
              <a:pPr/>
              <a:t>2</a:t>
            </a:fld>
            <a:endParaRPr lang="en-US" sz="1125">
              <a:solidFill>
                <a:srgbClr val="DE1F48"/>
              </a:solidFill>
              <a:latin typeface="Helvetica Neue" pitchFamily="1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613" y="1319347"/>
            <a:ext cx="8036775" cy="550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969" b="1" u="sng" dirty="0"/>
              <a:t>Цель :</a:t>
            </a:r>
            <a:endParaRPr lang="ru-RU" sz="1969" dirty="0"/>
          </a:p>
          <a:p>
            <a:r>
              <a:rPr lang="ru-RU" sz="1969" dirty="0"/>
              <a:t>Оказание  ранней психолого-педагогической помощи семьям, воспитывающим детей раннего возраста (от 0 до 4 лет),</a:t>
            </a:r>
          </a:p>
          <a:p>
            <a:r>
              <a:rPr lang="ru-RU" sz="1969" dirty="0"/>
              <a:t> имеющим нарушения развития или риск их появления, для содействия их оптимальному развитию и адаптации в обществе. </a:t>
            </a:r>
          </a:p>
          <a:p>
            <a:endParaRPr lang="ru-RU" sz="1969" dirty="0"/>
          </a:p>
          <a:p>
            <a:endParaRPr lang="ru-RU" sz="1969" dirty="0"/>
          </a:p>
          <a:p>
            <a:endParaRPr lang="ru-RU" sz="1969" dirty="0"/>
          </a:p>
          <a:p>
            <a:endParaRPr lang="ru-RU" sz="1969" dirty="0"/>
          </a:p>
          <a:p>
            <a:endParaRPr lang="ru-RU" sz="1969" dirty="0"/>
          </a:p>
          <a:p>
            <a:endParaRPr lang="ru-RU" sz="1969" dirty="0"/>
          </a:p>
          <a:p>
            <a:endParaRPr lang="ru-RU" sz="1969" dirty="0"/>
          </a:p>
          <a:p>
            <a:endParaRPr lang="ru-RU" sz="1969" dirty="0"/>
          </a:p>
          <a:p>
            <a:pPr algn="ctr"/>
            <a:r>
              <a:rPr lang="ru-RU" sz="1969" dirty="0"/>
              <a:t>Чем раньше начата помощь, тем больше возможностей в благополучном развитии детей.  </a:t>
            </a:r>
          </a:p>
          <a:p>
            <a:endParaRPr lang="ru-RU" sz="1969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ru-RU" sz="1969" b="1" u="sng" dirty="0">
                <a:solidFill>
                  <a:schemeClr val="bg2"/>
                </a:solidFill>
              </a:rPr>
              <a:t> </a:t>
            </a:r>
            <a:r>
              <a:rPr lang="ru-RU" sz="1969" dirty="0">
                <a:solidFill>
                  <a:schemeClr val="bg2"/>
                </a:solidFill>
              </a:rPr>
              <a:t> </a:t>
            </a:r>
            <a:endParaRPr lang="ru-RU" sz="1969" dirty="0"/>
          </a:p>
          <a:p>
            <a:pPr>
              <a:buNone/>
            </a:pPr>
            <a:r>
              <a:rPr lang="ru-RU" sz="1687" dirty="0"/>
              <a:t> </a:t>
            </a:r>
          </a:p>
        </p:txBody>
      </p:sp>
      <p:pic>
        <p:nvPicPr>
          <p:cNvPr id="8" name="Picture 3" descr="C:\Users\ENTER\Desktop\ВИДЕО и фото СРВ 13\2014г.Фото и ВИДЕО\фото клубные\DSC00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7976" y="3429000"/>
            <a:ext cx="2712412" cy="1808274"/>
          </a:xfrm>
          <a:prstGeom prst="rect">
            <a:avLst/>
          </a:prstGeom>
          <a:noFill/>
        </p:spPr>
      </p:pic>
      <p:pic>
        <p:nvPicPr>
          <p:cNvPr id="9" name="Picture 3" descr="C:\Users\ENTER\Desktop\2013г\техзадание РВ13\РАБОТА СРВ 13г\Отчеты СРВ 13г\СРВ отчет 4\DSC00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234" y="3429001"/>
            <a:ext cx="2737527" cy="1825019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5794" y="3429000"/>
            <a:ext cx="2416546" cy="18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324148" y="5885073"/>
            <a:ext cx="8362652" cy="626195"/>
          </a:xfrm>
          <a:prstGeom prst="rect">
            <a:avLst/>
          </a:prstGeom>
          <a:solidFill>
            <a:srgbClr val="D30547"/>
          </a:solidFill>
          <a:ln w="28575" cap="flat">
            <a:solidFill>
              <a:srgbClr val="D30547"/>
            </a:solidFill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D30547"/>
              </a:buClr>
              <a:buFont typeface="Helvetica Neue" pitchFamily="1" charset="0"/>
              <a:buNone/>
            </a:pPr>
            <a:r>
              <a:rPr lang="ru-RU" sz="1687" b="1" smtClean="0">
                <a:solidFill>
                  <a:srgbClr val="FFFFFF"/>
                </a:solidFill>
                <a:sym typeface="Helvetica Neue" pitchFamily="1" charset="0"/>
              </a:rPr>
              <a:t>Каждый ребенок имеет право на детство</a:t>
            </a:r>
            <a:endParaRPr lang="ru-RU" sz="1687" b="1" dirty="0">
              <a:solidFill>
                <a:srgbClr val="FFFFFF"/>
              </a:solidFill>
              <a:sym typeface="Helvetica Neue" pitchFamily="1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1157290" cy="1076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157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18319" y="1011288"/>
            <a:ext cx="184729" cy="77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spAutoFit/>
          </a:bodyPr>
          <a:lstStyle/>
          <a:p>
            <a:pPr defTabSz="456514"/>
            <a:endParaRPr lang="ru-RU" sz="4430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71041" y="442019"/>
            <a:ext cx="7987605" cy="607219"/>
          </a:xfrm>
        </p:spPr>
        <p:txBody>
          <a:bodyPr/>
          <a:lstStyle/>
          <a:p>
            <a:pPr>
              <a:buClr>
                <a:srgbClr val="D30547"/>
              </a:buClr>
            </a:pPr>
            <a:r>
              <a:rPr lang="ru-RU" sz="2531" dirty="0">
                <a:sym typeface="Helvetica Neue" pitchFamily="1" charset="0"/>
              </a:rPr>
              <a:t>Особенности программ </a:t>
            </a:r>
            <a:r>
              <a:rPr lang="ru-RU" sz="2531" dirty="0" smtClean="0">
                <a:sym typeface="Helvetica Neue" pitchFamily="1" charset="0"/>
              </a:rPr>
              <a:t>РВ</a:t>
            </a:r>
            <a:r>
              <a:rPr lang="en-US" sz="2531" dirty="0" smtClean="0">
                <a:sym typeface="Helvetica Neue" pitchFamily="1" charset="0"/>
              </a:rPr>
              <a:t> </a:t>
            </a:r>
            <a:endParaRPr lang="en-US" sz="2531" dirty="0">
              <a:sym typeface="Helvetica Neue" pitchFamily="1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5139" y="1252389"/>
            <a:ext cx="4891241" cy="445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91424" rIns="91424" bIns="91424"/>
          <a:lstStyle/>
          <a:p>
            <a:r>
              <a:rPr lang="ru-RU" sz="1969" dirty="0"/>
              <a:t>   </a:t>
            </a:r>
            <a:r>
              <a:rPr lang="ru-RU" sz="1969" dirty="0">
                <a:solidFill>
                  <a:schemeClr val="bg2"/>
                </a:solidFill>
              </a:rPr>
              <a:t> </a:t>
            </a:r>
          </a:p>
          <a:p>
            <a:pPr marL="321457" indent="-321457" defTabSz="426377">
              <a:spcBef>
                <a:spcPts val="422"/>
              </a:spcBef>
              <a:spcAft>
                <a:spcPts val="844"/>
              </a:spcAft>
              <a:buClr>
                <a:srgbClr val="CE2041"/>
              </a:buClr>
              <a:buFont typeface="Arial" pitchFamily="34" charset="0"/>
              <a:buChar char="•"/>
            </a:pPr>
            <a:r>
              <a:rPr lang="ru-RU" sz="1969" dirty="0">
                <a:solidFill>
                  <a:srgbClr val="000000"/>
                </a:solidFill>
                <a:latin typeface="Helvetica Neue" pitchFamily="1" charset="0"/>
                <a:ea typeface="MS PGothic" pitchFamily="34" charset="-128"/>
                <a:sym typeface="Arial" pitchFamily="34" charset="0"/>
              </a:rPr>
              <a:t>Помощь оказывает междисциплинарная команда</a:t>
            </a:r>
          </a:p>
          <a:p>
            <a:pPr marL="321457" indent="-321457" defTabSz="426377">
              <a:spcBef>
                <a:spcPts val="422"/>
              </a:spcBef>
              <a:spcAft>
                <a:spcPts val="844"/>
              </a:spcAft>
              <a:buClr>
                <a:srgbClr val="CE2041"/>
              </a:buClr>
              <a:buFont typeface="Arial" pitchFamily="34" charset="0"/>
              <a:buChar char="•"/>
            </a:pPr>
            <a:r>
              <a:rPr lang="ru-RU" sz="1969" dirty="0">
                <a:solidFill>
                  <a:srgbClr val="000000"/>
                </a:solidFill>
                <a:latin typeface="Helvetica Neue" pitchFamily="1" charset="0"/>
                <a:ea typeface="MS PGothic" pitchFamily="34" charset="-128"/>
                <a:sym typeface="Arial" pitchFamily="34" charset="0"/>
              </a:rPr>
              <a:t>Партнерские отношения с родителями</a:t>
            </a:r>
          </a:p>
          <a:p>
            <a:pPr marL="321457" indent="-321457" defTabSz="426377">
              <a:spcBef>
                <a:spcPts val="422"/>
              </a:spcBef>
              <a:spcAft>
                <a:spcPts val="844"/>
              </a:spcAft>
              <a:buClr>
                <a:srgbClr val="CE2041"/>
              </a:buClr>
              <a:buFont typeface="Arial" pitchFamily="34" charset="0"/>
              <a:buChar char="•"/>
            </a:pPr>
            <a:r>
              <a:rPr lang="ru-RU" sz="1969" dirty="0">
                <a:solidFill>
                  <a:srgbClr val="000000"/>
                </a:solidFill>
                <a:latin typeface="Helvetica Neue" pitchFamily="1" charset="0"/>
                <a:ea typeface="MS PGothic" pitchFamily="34" charset="-128"/>
                <a:sym typeface="Arial" pitchFamily="34" charset="0"/>
              </a:rPr>
              <a:t>Программа помощи строится на основе сильных сторон ребенка и семьи</a:t>
            </a:r>
          </a:p>
          <a:p>
            <a:pPr marL="321457" indent="-321457" defTabSz="426377">
              <a:spcBef>
                <a:spcPts val="422"/>
              </a:spcBef>
              <a:spcAft>
                <a:spcPts val="844"/>
              </a:spcAft>
              <a:buClr>
                <a:srgbClr val="CE2041"/>
              </a:buClr>
              <a:buFont typeface="Arial" pitchFamily="34" charset="0"/>
              <a:buChar char="•"/>
            </a:pPr>
            <a:r>
              <a:rPr lang="ru-RU" sz="1969" dirty="0">
                <a:solidFill>
                  <a:srgbClr val="000000"/>
                </a:solidFill>
                <a:latin typeface="Helvetica Neue" pitchFamily="1" charset="0"/>
                <a:ea typeface="MS PGothic" pitchFamily="34" charset="-128"/>
                <a:sym typeface="Arial" pitchFamily="34" charset="0"/>
              </a:rPr>
              <a:t>Функциональная самостоятельность и независимость ребенка</a:t>
            </a:r>
          </a:p>
          <a:p>
            <a:pPr marL="321457" indent="-321457" defTabSz="426377">
              <a:spcBef>
                <a:spcPts val="422"/>
              </a:spcBef>
              <a:spcAft>
                <a:spcPts val="844"/>
              </a:spcAft>
              <a:buClr>
                <a:srgbClr val="CE2041"/>
              </a:buClr>
              <a:buFont typeface="Arial" pitchFamily="34" charset="0"/>
              <a:buChar char="•"/>
            </a:pPr>
            <a:r>
              <a:rPr lang="ru-RU" sz="1969" dirty="0">
                <a:solidFill>
                  <a:srgbClr val="000000"/>
                </a:solidFill>
                <a:latin typeface="Helvetica Neue" pitchFamily="1" charset="0"/>
                <a:ea typeface="MS PGothic" pitchFamily="34" charset="-128"/>
                <a:sym typeface="Arial" pitchFamily="34" charset="0"/>
              </a:rPr>
              <a:t>Нормализация жизни семьи</a:t>
            </a:r>
          </a:p>
          <a:p>
            <a:pPr marL="321457" indent="-321457" defTabSz="426377">
              <a:spcBef>
                <a:spcPts val="422"/>
              </a:spcBef>
              <a:spcAft>
                <a:spcPts val="844"/>
              </a:spcAft>
              <a:buClr>
                <a:srgbClr val="CE2041"/>
              </a:buClr>
              <a:buFont typeface="Arial" pitchFamily="34" charset="0"/>
              <a:buChar char="•"/>
            </a:pPr>
            <a:r>
              <a:rPr lang="ru-RU" sz="1969" dirty="0">
                <a:solidFill>
                  <a:srgbClr val="000000"/>
                </a:solidFill>
                <a:latin typeface="Helvetica Neue" pitchFamily="1" charset="0"/>
                <a:ea typeface="MS PGothic" pitchFamily="34" charset="-128"/>
                <a:sym typeface="Arial" pitchFamily="34" charset="0"/>
              </a:rPr>
              <a:t>Развитие естественной средой</a:t>
            </a:r>
          </a:p>
          <a:p>
            <a:pPr marL="321457" indent="-321457" defTabSz="426377">
              <a:spcBef>
                <a:spcPts val="422"/>
              </a:spcBef>
              <a:spcAft>
                <a:spcPts val="844"/>
              </a:spcAft>
              <a:buClr>
                <a:srgbClr val="CE2041"/>
              </a:buClr>
              <a:buFont typeface="Arial" pitchFamily="34" charset="0"/>
              <a:buChar char="•"/>
            </a:pPr>
            <a:endParaRPr lang="en-US" sz="1969" dirty="0">
              <a:solidFill>
                <a:srgbClr val="000000"/>
              </a:solidFill>
              <a:latin typeface="Helvetica Neue" pitchFamily="1" charset="0"/>
              <a:ea typeface="MS PGothic" pitchFamily="34" charset="-128"/>
              <a:sym typeface="Arial" pitchFamily="34" charset="0"/>
            </a:endParaRPr>
          </a:p>
          <a:p>
            <a:pPr marL="321457" indent="-321457" defTabSz="426377">
              <a:spcBef>
                <a:spcPts val="422"/>
              </a:spcBef>
              <a:spcAft>
                <a:spcPts val="844"/>
              </a:spcAft>
              <a:buClr>
                <a:srgbClr val="CE2041"/>
              </a:buClr>
              <a:buFont typeface="Arial" pitchFamily="34" charset="0"/>
              <a:buChar char="•"/>
            </a:pPr>
            <a:endParaRPr lang="en-US" sz="1969" dirty="0">
              <a:solidFill>
                <a:srgbClr val="000000"/>
              </a:solidFill>
              <a:latin typeface="Helvetica Neue" pitchFamily="1" charset="0"/>
              <a:ea typeface="MS PGothic" pitchFamily="34" charset="-128"/>
              <a:sym typeface="Arial" pitchFamily="34" charset="0"/>
            </a:endParaRPr>
          </a:p>
          <a:p>
            <a:pPr marL="321457" indent="-321457" defTabSz="426377">
              <a:spcBef>
                <a:spcPts val="422"/>
              </a:spcBef>
              <a:spcAft>
                <a:spcPts val="844"/>
              </a:spcAft>
              <a:buClr>
                <a:srgbClr val="CE2041"/>
              </a:buClr>
            </a:pPr>
            <a:endParaRPr lang="en-US" sz="1969" dirty="0">
              <a:solidFill>
                <a:srgbClr val="000000"/>
              </a:solidFill>
              <a:latin typeface="Helvetica Neue" pitchFamily="1" charset="0"/>
              <a:ea typeface="MS PGothic" pitchFamily="34" charset="-128"/>
              <a:sym typeface="Arial" pitchFamily="34" charset="0"/>
            </a:endParaRPr>
          </a:p>
          <a:p>
            <a:pPr marL="321457" indent="-321457" defTabSz="426377">
              <a:spcBef>
                <a:spcPts val="422"/>
              </a:spcBef>
              <a:spcAft>
                <a:spcPts val="844"/>
              </a:spcAft>
              <a:buClr>
                <a:srgbClr val="CE2041"/>
              </a:buClr>
              <a:buFontTx/>
              <a:buChar char="•"/>
            </a:pPr>
            <a:endParaRPr lang="en-US" sz="1969" dirty="0">
              <a:solidFill>
                <a:srgbClr val="000000"/>
              </a:solidFill>
              <a:latin typeface="Helvetica Neue" pitchFamily="1" charset="0"/>
              <a:ea typeface="MS PGothic" pitchFamily="34" charset="-128"/>
              <a:sym typeface="Arial" pitchFamily="34" charset="0"/>
            </a:endParaRPr>
          </a:p>
          <a:p>
            <a:pPr marL="321457" indent="-321457" defTabSz="426377">
              <a:spcBef>
                <a:spcPts val="422"/>
              </a:spcBef>
              <a:spcAft>
                <a:spcPts val="844"/>
              </a:spcAft>
              <a:buClr>
                <a:srgbClr val="CE2041"/>
              </a:buClr>
            </a:pPr>
            <a:endParaRPr lang="ru-RU" sz="1969" dirty="0">
              <a:solidFill>
                <a:srgbClr val="000000"/>
              </a:solidFill>
              <a:latin typeface="Helvetica Neue" pitchFamily="1" charset="0"/>
              <a:ea typeface="MS PGothic" pitchFamily="34" charset="-128"/>
              <a:sym typeface="Helvetica Neue" pitchFamily="1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8624962" y="6380262"/>
            <a:ext cx="453182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D334FD88-BDE1-499D-80DC-15D8FA3F7A2B}" type="slidenum">
              <a:rPr lang="en-US" sz="1125">
                <a:solidFill>
                  <a:srgbClr val="DE1F48"/>
                </a:solidFill>
                <a:latin typeface="Helvetica Neue" pitchFamily="1" charset="0"/>
              </a:rPr>
              <a:pPr/>
              <a:t>3</a:t>
            </a:fld>
            <a:endParaRPr lang="en-US" sz="1125">
              <a:solidFill>
                <a:srgbClr val="DE1F48"/>
              </a:solidFill>
              <a:latin typeface="Helvetica Neue" pitchFamily="1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24148" y="5885073"/>
            <a:ext cx="8362652" cy="626195"/>
          </a:xfrm>
          <a:prstGeom prst="rect">
            <a:avLst/>
          </a:prstGeom>
          <a:solidFill>
            <a:srgbClr val="D30547"/>
          </a:solidFill>
          <a:ln w="28575" cap="flat">
            <a:solidFill>
              <a:srgbClr val="D30547"/>
            </a:solidFill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D30547"/>
              </a:buClr>
              <a:buFont typeface="Helvetica Neue" pitchFamily="1" charset="0"/>
              <a:buNone/>
            </a:pPr>
            <a:r>
              <a:rPr lang="ru-RU" sz="1687" b="1" smtClean="0">
                <a:solidFill>
                  <a:srgbClr val="FFFFFF"/>
                </a:solidFill>
                <a:sym typeface="Helvetica Neue" pitchFamily="1" charset="0"/>
              </a:rPr>
              <a:t>Каждый ребенок имеет право на детство</a:t>
            </a:r>
            <a:endParaRPr lang="ru-RU" sz="1687" b="1" dirty="0">
              <a:solidFill>
                <a:srgbClr val="FFFFFF"/>
              </a:solidFill>
              <a:sym typeface="Helvetica Neue" pitchFamily="1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157290" cy="107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2017г\ГФ17\Фото для буклета 2017\Hb9FMO_kW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00438"/>
            <a:ext cx="2571768" cy="2286016"/>
          </a:xfrm>
          <a:prstGeom prst="rect">
            <a:avLst/>
          </a:prstGeom>
          <a:noFill/>
        </p:spPr>
      </p:pic>
      <p:pic>
        <p:nvPicPr>
          <p:cNvPr id="1028" name="Picture 4" descr="C:\2017г\ГФ17\Фото для буклета 2017\Знятие с Кристин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00694" y="1214422"/>
            <a:ext cx="2666987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27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5403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   Развитие Служб ранней помощи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3571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4040188" cy="435771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Программа «Социальное партнерство во им развития»</a:t>
            </a:r>
          </a:p>
          <a:p>
            <a:r>
              <a:rPr lang="ru-RU" dirty="0" smtClean="0"/>
              <a:t>Фонд Президентских грантов</a:t>
            </a:r>
          </a:p>
          <a:p>
            <a:r>
              <a:rPr lang="ru-RU" dirty="0" smtClean="0"/>
              <a:t>Фонд Тимченко, </a:t>
            </a:r>
          </a:p>
          <a:p>
            <a:r>
              <a:rPr lang="ru-RU" dirty="0" err="1" smtClean="0"/>
              <a:t>Русфонд</a:t>
            </a:r>
            <a:r>
              <a:rPr lang="ru-RU" dirty="0" smtClean="0"/>
              <a:t>, КАФ-Россия</a:t>
            </a:r>
          </a:p>
          <a:p>
            <a:r>
              <a:rPr lang="ru-RU" dirty="0" smtClean="0"/>
              <a:t>Субсидия на оказание инновационных услуг</a:t>
            </a:r>
          </a:p>
          <a:p>
            <a:r>
              <a:rPr lang="ru-RU" dirty="0" smtClean="0"/>
              <a:t>Программа «Доступная среда»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02225" y="1142984"/>
            <a:ext cx="4041775" cy="3571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041775" cy="42148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Повышение компетенций специалистов СРП</a:t>
            </a:r>
          </a:p>
          <a:p>
            <a:r>
              <a:rPr lang="ru-RU" dirty="0" smtClean="0"/>
              <a:t>Создание среды: оборудование для работы с детьми, шкалы развития</a:t>
            </a:r>
          </a:p>
          <a:p>
            <a:r>
              <a:rPr lang="ru-RU" dirty="0" smtClean="0"/>
              <a:t>Сопровождение становления  деятельности СРП (Супервизорская поддержка,  </a:t>
            </a:r>
            <a:r>
              <a:rPr lang="ru-RU" dirty="0" err="1" smtClean="0"/>
              <a:t>скайп-семинары</a:t>
            </a:r>
            <a:r>
              <a:rPr lang="ru-RU" dirty="0" smtClean="0"/>
              <a:t>  и  консультации, </a:t>
            </a:r>
            <a:r>
              <a:rPr lang="ru-RU" dirty="0" err="1" smtClean="0"/>
              <a:t>стажировочная</a:t>
            </a:r>
            <a:r>
              <a:rPr lang="ru-RU" dirty="0" smtClean="0"/>
              <a:t>  площадка на базе КЦЛП)   </a:t>
            </a:r>
          </a:p>
          <a:p>
            <a:endParaRPr lang="ru-RU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0" y="6165304"/>
            <a:ext cx="9144000" cy="626195"/>
          </a:xfrm>
          <a:prstGeom prst="rect">
            <a:avLst/>
          </a:prstGeom>
          <a:solidFill>
            <a:srgbClr val="D30547"/>
          </a:solidFill>
          <a:ln w="28575" cap="flat">
            <a:solidFill>
              <a:srgbClr val="D30547"/>
            </a:solidFill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D30547"/>
              </a:buClr>
              <a:buFont typeface="Helvetica Neue" pitchFamily="1" charset="0"/>
              <a:buNone/>
            </a:pPr>
            <a:r>
              <a:rPr lang="ru-RU" sz="1687" b="1" smtClean="0">
                <a:solidFill>
                  <a:srgbClr val="FFFFFF"/>
                </a:solidFill>
                <a:sym typeface="Helvetica Neue" pitchFamily="1" charset="0"/>
              </a:rPr>
              <a:t>Каждый ребенок имеет право на детство</a:t>
            </a:r>
            <a:endParaRPr lang="ru-RU" sz="1687" b="1" dirty="0">
              <a:solidFill>
                <a:srgbClr val="FFFFFF"/>
              </a:solidFill>
              <a:sym typeface="Helvetica Neue" pitchFamily="1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157290" cy="1076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7215238" cy="78581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Служб ранней помощи  - 13 </a:t>
            </a:r>
            <a:br>
              <a:rPr lang="ru-RU" sz="2000" b="1" dirty="0" smtClean="0"/>
            </a:br>
            <a:r>
              <a:rPr lang="ru-RU" sz="2000" b="1" dirty="0" smtClean="0"/>
              <a:t>Административных территорий -  64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027" name="Picture 3" descr="DSCN0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071942"/>
            <a:ext cx="2675003" cy="175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ENTER\Desktop\2013г\МИНИСТЕРСТВО соц. политики 13г\2014г\2013г\Обучающие семинары СРВ  13г\Семинар 1. Основы раннего вмешательства\Фото\SAM_4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928802"/>
            <a:ext cx="2573376" cy="1714512"/>
          </a:xfrm>
          <a:prstGeom prst="rect">
            <a:avLst/>
          </a:prstGeom>
          <a:noFill/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37692" y="6165304"/>
            <a:ext cx="8362652" cy="626195"/>
          </a:xfrm>
          <a:prstGeom prst="rect">
            <a:avLst/>
          </a:prstGeom>
          <a:solidFill>
            <a:srgbClr val="D30547"/>
          </a:solidFill>
          <a:ln w="28575" cap="flat">
            <a:solidFill>
              <a:srgbClr val="D30547"/>
            </a:solidFill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D30547"/>
              </a:buClr>
              <a:buFont typeface="Helvetica Neue" pitchFamily="1" charset="0"/>
              <a:buNone/>
            </a:pPr>
            <a:r>
              <a:rPr lang="ru-RU" sz="1687" b="1" smtClean="0">
                <a:solidFill>
                  <a:srgbClr val="FFFFFF"/>
                </a:solidFill>
                <a:sym typeface="Helvetica Neue" pitchFamily="1" charset="0"/>
              </a:rPr>
              <a:t>Каждый ребенок имеет право на детство</a:t>
            </a:r>
            <a:endParaRPr lang="ru-RU" sz="1687" b="1" dirty="0">
              <a:solidFill>
                <a:srgbClr val="FFFFFF"/>
              </a:solidFill>
              <a:sym typeface="Helvetica Neue" pitchFamily="1" charset="0"/>
            </a:endParaRPr>
          </a:p>
        </p:txBody>
      </p:sp>
      <p:pic>
        <p:nvPicPr>
          <p:cNvPr id="2050" name="Picture 2" descr="E:\Documents and Settings\Оксана\Рабочий стол\Со стола 17г\2017. Н.В. выполнение\15.03.17г. Уяр. НВ\встреча со специалистами_c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143700" y="1000108"/>
            <a:ext cx="1365253" cy="975883"/>
          </a:xfrm>
          <a:prstGeom prst="rect">
            <a:avLst/>
          </a:prstGeom>
          <a:noFill/>
        </p:spPr>
      </p:pic>
      <p:pic>
        <p:nvPicPr>
          <p:cNvPr id="2051" name="Picture 3" descr="E:\Documents and Settings\Оксана\Рабочий стол\Со стола 17г\2017. Н.В. выполнение\фото шушенское\IMG_20170421_114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7158" y="1214422"/>
            <a:ext cx="3089609" cy="4833858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1157290" cy="107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1000108"/>
            <a:ext cx="2374515" cy="50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56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Партнерство </a:t>
            </a:r>
            <a:br>
              <a:rPr lang="ru-RU" dirty="0" smtClean="0"/>
            </a:br>
            <a:r>
              <a:rPr lang="ru-RU" dirty="0" smtClean="0"/>
              <a:t>в достижении 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484030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Партнерство НКО (Краевой центр поддержки общественных инициатив, Гражданская ассамблея, совместные акции и проекты )</a:t>
            </a:r>
            <a:endParaRPr lang="ru-RU" dirty="0" smtClean="0"/>
          </a:p>
          <a:p>
            <a:r>
              <a:rPr lang="ru-RU" dirty="0" smtClean="0"/>
              <a:t>Учреждения социальной защиты , здравоохранения и образования</a:t>
            </a:r>
          </a:p>
          <a:p>
            <a:r>
              <a:rPr lang="ru-RU" dirty="0" smtClean="0"/>
              <a:t>Доверие </a:t>
            </a:r>
            <a:r>
              <a:rPr lang="ru-RU" smtClean="0"/>
              <a:t>государственной власти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1157290" cy="1076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91264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 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800" dirty="0"/>
              <a:t> </a:t>
            </a:r>
            <a:r>
              <a:rPr lang="ru-RU" sz="1800" dirty="0"/>
              <a:t> </a:t>
            </a:r>
            <a:r>
              <a:rPr lang="ru-RU" sz="2800" b="1" dirty="0" smtClean="0">
                <a:latin typeface="+mn-lt"/>
              </a:rPr>
              <a:t> </a:t>
            </a:r>
            <a:endParaRPr lang="ru-RU" sz="2800" dirty="0"/>
          </a:p>
        </p:txBody>
      </p:sp>
      <p:pic>
        <p:nvPicPr>
          <p:cNvPr id="19459" name="Picture 3" descr="P10100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461414"/>
            <a:ext cx="5688632" cy="410804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211960" y="5618095"/>
            <a:ext cx="4217660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г.Красноярск</a:t>
            </a:r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ru-RU" sz="1200" b="1" dirty="0" err="1">
                <a:solidFill>
                  <a:schemeClr val="tx2"/>
                </a:solidFill>
                <a:latin typeface="Times New Roman" pitchFamily="18" charset="0"/>
              </a:rPr>
              <a:t>ул</a:t>
            </a:r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Воронова, д.27, пом.300. </a:t>
            </a:r>
          </a:p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</a:rPr>
              <a:t>т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.: +7(391) 299-42-42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hlinkClick r:id="rId4"/>
              </a:rPr>
              <a:t>krasclp@mail.ru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  www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kras-kids.ru</a:t>
            </a:r>
            <a:endParaRPr lang="ru-RU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Рисунок 4" descr="Untitled-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28604"/>
            <a:ext cx="478408" cy="5440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500042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«Красноярский центр лечебной педагогики»</a:t>
            </a:r>
            <a:r>
              <a:rPr lang="ru-RU" dirty="0" smtClean="0">
                <a:ea typeface="Ebrima" pitchFamily="2" charset="0"/>
                <a:cs typeface="Ebrima" pitchFamily="2" charset="0"/>
              </a:rPr>
              <a:t> </a:t>
            </a:r>
            <a:r>
              <a:rPr lang="ru-RU" sz="1400" dirty="0" smtClean="0">
                <a:ea typeface="Ebrima" pitchFamily="2" charset="0"/>
                <a:cs typeface="Ebrima" pitchFamily="2" charset="0"/>
              </a:rPr>
              <a:t/>
            </a:r>
            <a:br>
              <a:rPr lang="ru-RU" sz="1400" dirty="0" smtClean="0">
                <a:ea typeface="Ebrima" pitchFamily="2" charset="0"/>
                <a:cs typeface="Ebrima" pitchFamily="2" charset="0"/>
              </a:rPr>
            </a:br>
            <a:r>
              <a:rPr lang="ru-RU" sz="1100" dirty="0" smtClean="0">
                <a:ea typeface="Ebrima" pitchFamily="2" charset="0"/>
                <a:cs typeface="Ebrima" pitchFamily="2" charset="0"/>
              </a:rPr>
              <a:t>Региональная общественная организация </a:t>
            </a:r>
            <a:endParaRPr lang="ru-RU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37692" y="6165304"/>
            <a:ext cx="8362652" cy="626195"/>
          </a:xfrm>
          <a:prstGeom prst="rect">
            <a:avLst/>
          </a:prstGeom>
          <a:solidFill>
            <a:srgbClr val="D30547"/>
          </a:solidFill>
          <a:ln w="28575" cap="flat">
            <a:solidFill>
              <a:srgbClr val="D30547"/>
            </a:solidFill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D30547"/>
              </a:buClr>
              <a:buFont typeface="Helvetica Neue" pitchFamily="1" charset="0"/>
              <a:buNone/>
            </a:pPr>
            <a:r>
              <a:rPr lang="ru-RU" sz="1687" b="1" smtClean="0">
                <a:solidFill>
                  <a:srgbClr val="FFFFFF"/>
                </a:solidFill>
                <a:sym typeface="Helvetica Neue" pitchFamily="1" charset="0"/>
              </a:rPr>
              <a:t>Каждый ребенок имеет право на детство</a:t>
            </a:r>
            <a:endParaRPr lang="ru-RU" sz="1687" b="1" dirty="0">
              <a:solidFill>
                <a:srgbClr val="FFFFFF"/>
              </a:solidFill>
              <a:sym typeface="Helvetica Neue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6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353</Words>
  <Application>Microsoft Office PowerPoint</Application>
  <PresentationFormat>Экран (4:3)</PresentationFormat>
  <Paragraphs>69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«Красноярский центр лечебной педагогики»  Региональная общественная организация    </vt:lpstr>
      <vt:lpstr> Служба ранней помощи</vt:lpstr>
      <vt:lpstr>Особенности программ РВ </vt:lpstr>
      <vt:lpstr>      Развитие Служб ранней помощи</vt:lpstr>
      <vt:lpstr>Служб ранней помощи  - 13  Административных территорий -  64 </vt:lpstr>
      <vt:lpstr>Партнерство  в достижении цели</vt:lpstr>
      <vt:lpstr>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«Красноярский центр лечебной педагогики»  Региональная общественная организация</dc:title>
  <dc:creator>ENTER</dc:creator>
  <cp:lastModifiedBy>user</cp:lastModifiedBy>
  <cp:revision>155</cp:revision>
  <dcterms:created xsi:type="dcterms:W3CDTF">2013-10-10T03:29:40Z</dcterms:created>
  <dcterms:modified xsi:type="dcterms:W3CDTF">2017-12-16T00:25:56Z</dcterms:modified>
</cp:coreProperties>
</file>